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embeddedFontLst>
    <p:embeddedFont>
      <p:font typeface="Lustria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jjReriOMPRDZftCsQtuzd5jj+G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Lustria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9" name="Google Shape;21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3" name="Google Shape;233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The second technique is Long Short-Term Memory (LSTM) networks are a sort of Recurrent Neural Network (RNN) that are able of learning order dependence in sequence prediction tasks.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3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8.png"/><Relationship Id="rId7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4701" y="1367065"/>
            <a:ext cx="6873118" cy="412387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0" y="0"/>
            <a:ext cx="3338286" cy="6858000"/>
          </a:xfrm>
          <a:prstGeom prst="rect">
            <a:avLst/>
          </a:prstGeom>
          <a:solidFill>
            <a:srgbClr val="0E24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11466286" y="6154058"/>
            <a:ext cx="566057" cy="566057"/>
          </a:xfrm>
          <a:prstGeom prst="ellipse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9231085" y="62588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fld id="{00000000-1234-1234-1234-123412341234}" type="slidenum"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174173" y="2890390"/>
            <a:ext cx="297542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PROBLEM STATEMENT</a:t>
            </a:r>
            <a:endParaRPr/>
          </a:p>
        </p:txBody>
      </p:sp>
      <p:sp>
        <p:nvSpPr>
          <p:cNvPr id="94" name="Google Shape;94;p1"/>
          <p:cNvSpPr/>
          <p:nvPr/>
        </p:nvSpPr>
        <p:spPr>
          <a:xfrm>
            <a:off x="443198" y="3967608"/>
            <a:ext cx="2463776" cy="140368"/>
          </a:xfrm>
          <a:prstGeom prst="rect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065" y="6154058"/>
            <a:ext cx="2028156" cy="62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"/>
          <p:cNvSpPr/>
          <p:nvPr/>
        </p:nvSpPr>
        <p:spPr>
          <a:xfrm rot="10800000">
            <a:off x="10131566" y="0"/>
            <a:ext cx="2060433" cy="2066636"/>
          </a:xfrm>
          <a:prstGeom prst="corner">
            <a:avLst>
              <a:gd fmla="val 41515" name="adj1"/>
              <a:gd fmla="val 44779" name="adj2"/>
            </a:avLst>
          </a:prstGeom>
          <a:solidFill>
            <a:srgbClr val="0E24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0"/>
          <p:cNvSpPr/>
          <p:nvPr/>
        </p:nvSpPr>
        <p:spPr>
          <a:xfrm>
            <a:off x="11466286" y="6154058"/>
            <a:ext cx="566057" cy="566057"/>
          </a:xfrm>
          <a:prstGeom prst="ellipse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0"/>
          <p:cNvSpPr txBox="1"/>
          <p:nvPr/>
        </p:nvSpPr>
        <p:spPr>
          <a:xfrm>
            <a:off x="9231085" y="62588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0"/>
          <p:cNvSpPr txBox="1"/>
          <p:nvPr/>
        </p:nvSpPr>
        <p:spPr>
          <a:xfrm>
            <a:off x="362025" y="1152875"/>
            <a:ext cx="284646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DATASETS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USED</a:t>
            </a:r>
            <a:endParaRPr/>
          </a:p>
        </p:txBody>
      </p:sp>
      <p:sp>
        <p:nvSpPr>
          <p:cNvPr id="225" name="Google Shape;225;p10"/>
          <p:cNvSpPr txBox="1"/>
          <p:nvPr/>
        </p:nvSpPr>
        <p:spPr>
          <a:xfrm>
            <a:off x="697516" y="729396"/>
            <a:ext cx="513805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PROJECT’S PIPELINE</a:t>
            </a: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776386" y="1350855"/>
            <a:ext cx="2859314" cy="112638"/>
          </a:xfrm>
          <a:prstGeom prst="roundRect">
            <a:avLst>
              <a:gd fmla="val 16667" name="adj"/>
            </a:avLst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948" y="2411918"/>
            <a:ext cx="11768104" cy="2539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065" y="6154058"/>
            <a:ext cx="2028156" cy="62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772" y="6114685"/>
            <a:ext cx="2099790" cy="699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"/>
          <p:cNvSpPr/>
          <p:nvPr/>
        </p:nvSpPr>
        <p:spPr>
          <a:xfrm>
            <a:off x="0" y="0"/>
            <a:ext cx="3338286" cy="6858000"/>
          </a:xfrm>
          <a:prstGeom prst="rect">
            <a:avLst/>
          </a:prstGeom>
          <a:solidFill>
            <a:srgbClr val="0E24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1"/>
          <p:cNvSpPr/>
          <p:nvPr/>
        </p:nvSpPr>
        <p:spPr>
          <a:xfrm>
            <a:off x="11466286" y="6154058"/>
            <a:ext cx="566057" cy="566057"/>
          </a:xfrm>
          <a:prstGeom prst="ellipse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1"/>
          <p:cNvSpPr txBox="1"/>
          <p:nvPr/>
        </p:nvSpPr>
        <p:spPr>
          <a:xfrm>
            <a:off x="9231085" y="62588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1"/>
          <p:cNvSpPr txBox="1"/>
          <p:nvPr/>
        </p:nvSpPr>
        <p:spPr>
          <a:xfrm>
            <a:off x="174173" y="2890390"/>
            <a:ext cx="297542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OUR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SOLUTION</a:t>
            </a:r>
            <a:endParaRPr/>
          </a:p>
        </p:txBody>
      </p:sp>
      <p:sp>
        <p:nvSpPr>
          <p:cNvPr id="239" name="Google Shape;239;p11"/>
          <p:cNvSpPr/>
          <p:nvPr/>
        </p:nvSpPr>
        <p:spPr>
          <a:xfrm>
            <a:off x="443198" y="3967608"/>
            <a:ext cx="2463776" cy="140368"/>
          </a:xfrm>
          <a:prstGeom prst="rect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065" y="6154058"/>
            <a:ext cx="2028156" cy="62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1237" y="1438684"/>
            <a:ext cx="5671721" cy="3980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"/>
          <p:cNvSpPr/>
          <p:nvPr/>
        </p:nvSpPr>
        <p:spPr>
          <a:xfrm rot="10800000">
            <a:off x="10131566" y="0"/>
            <a:ext cx="2060433" cy="2066636"/>
          </a:xfrm>
          <a:prstGeom prst="corner">
            <a:avLst>
              <a:gd fmla="val 41515" name="adj1"/>
              <a:gd fmla="val 44779" name="adj2"/>
            </a:avLst>
          </a:prstGeom>
          <a:solidFill>
            <a:srgbClr val="0E24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2"/>
          <p:cNvSpPr/>
          <p:nvPr/>
        </p:nvSpPr>
        <p:spPr>
          <a:xfrm>
            <a:off x="11466286" y="6154058"/>
            <a:ext cx="566057" cy="566057"/>
          </a:xfrm>
          <a:prstGeom prst="ellipse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2"/>
          <p:cNvSpPr txBox="1"/>
          <p:nvPr/>
        </p:nvSpPr>
        <p:spPr>
          <a:xfrm>
            <a:off x="9231085" y="62588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2"/>
          <p:cNvSpPr txBox="1"/>
          <p:nvPr/>
        </p:nvSpPr>
        <p:spPr>
          <a:xfrm>
            <a:off x="761871" y="724558"/>
            <a:ext cx="471665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AUTO-ENCODER</a:t>
            </a:r>
            <a:endParaRPr i="0" sz="32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2"/>
          <p:cNvSpPr/>
          <p:nvPr/>
        </p:nvSpPr>
        <p:spPr>
          <a:xfrm>
            <a:off x="776386" y="1350855"/>
            <a:ext cx="2859314" cy="112638"/>
          </a:xfrm>
          <a:prstGeom prst="roundRect">
            <a:avLst>
              <a:gd fmla="val 16667" name="adj"/>
            </a:avLst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809" y="1848159"/>
            <a:ext cx="9752381" cy="41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065" y="6154058"/>
            <a:ext cx="2028156" cy="62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772" y="6114685"/>
            <a:ext cx="2099790" cy="699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3"/>
          <p:cNvSpPr/>
          <p:nvPr/>
        </p:nvSpPr>
        <p:spPr>
          <a:xfrm rot="10800000">
            <a:off x="10131566" y="0"/>
            <a:ext cx="2060433" cy="2066636"/>
          </a:xfrm>
          <a:prstGeom prst="corner">
            <a:avLst>
              <a:gd fmla="val 41515" name="adj1"/>
              <a:gd fmla="val 44779" name="adj2"/>
            </a:avLst>
          </a:prstGeom>
          <a:solidFill>
            <a:srgbClr val="0E24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3"/>
          <p:cNvSpPr/>
          <p:nvPr/>
        </p:nvSpPr>
        <p:spPr>
          <a:xfrm>
            <a:off x="11466286" y="6154058"/>
            <a:ext cx="566057" cy="566057"/>
          </a:xfrm>
          <a:prstGeom prst="ellipse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3"/>
          <p:cNvSpPr txBox="1"/>
          <p:nvPr/>
        </p:nvSpPr>
        <p:spPr>
          <a:xfrm>
            <a:off x="9231085" y="62588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3"/>
          <p:cNvSpPr txBox="1"/>
          <p:nvPr/>
        </p:nvSpPr>
        <p:spPr>
          <a:xfrm>
            <a:off x="362025" y="1152875"/>
            <a:ext cx="284646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DATASETS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USED</a:t>
            </a:r>
            <a:endParaRPr/>
          </a:p>
        </p:txBody>
      </p:sp>
      <p:sp>
        <p:nvSpPr>
          <p:cNvPr id="264" name="Google Shape;264;p13"/>
          <p:cNvSpPr txBox="1"/>
          <p:nvPr/>
        </p:nvSpPr>
        <p:spPr>
          <a:xfrm>
            <a:off x="687255" y="728441"/>
            <a:ext cx="606188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LONG AND SHORT TERM MEMORY</a:t>
            </a:r>
            <a:endParaRPr i="0" sz="32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3"/>
          <p:cNvSpPr/>
          <p:nvPr/>
        </p:nvSpPr>
        <p:spPr>
          <a:xfrm>
            <a:off x="776386" y="1350855"/>
            <a:ext cx="2859314" cy="112638"/>
          </a:xfrm>
          <a:prstGeom prst="roundRect">
            <a:avLst>
              <a:gd fmla="val 16667" name="adj"/>
            </a:avLst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002" y="4088385"/>
            <a:ext cx="5943887" cy="183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3780" y="1791093"/>
            <a:ext cx="5943887" cy="183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53321" y="1791093"/>
            <a:ext cx="5943887" cy="183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53322" y="4088258"/>
            <a:ext cx="5943887" cy="183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065" y="6154058"/>
            <a:ext cx="2028156" cy="62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3772" y="6114685"/>
            <a:ext cx="2099790" cy="699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"/>
          <p:cNvSpPr/>
          <p:nvPr/>
        </p:nvSpPr>
        <p:spPr>
          <a:xfrm>
            <a:off x="0" y="0"/>
            <a:ext cx="3338286" cy="6858000"/>
          </a:xfrm>
          <a:prstGeom prst="rect">
            <a:avLst/>
          </a:prstGeom>
          <a:solidFill>
            <a:srgbClr val="0E24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4"/>
          <p:cNvSpPr/>
          <p:nvPr/>
        </p:nvSpPr>
        <p:spPr>
          <a:xfrm>
            <a:off x="11466286" y="6154058"/>
            <a:ext cx="566057" cy="566057"/>
          </a:xfrm>
          <a:prstGeom prst="ellipse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4"/>
          <p:cNvSpPr txBox="1"/>
          <p:nvPr/>
        </p:nvSpPr>
        <p:spPr>
          <a:xfrm>
            <a:off x="9231085" y="62588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4"/>
          <p:cNvSpPr txBox="1"/>
          <p:nvPr/>
        </p:nvSpPr>
        <p:spPr>
          <a:xfrm>
            <a:off x="0" y="2890390"/>
            <a:ext cx="332377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MODEL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ARCHITECTURE</a:t>
            </a:r>
            <a:endParaRPr b="1" sz="240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81" name="Google Shape;281;p14"/>
          <p:cNvSpPr/>
          <p:nvPr/>
        </p:nvSpPr>
        <p:spPr>
          <a:xfrm>
            <a:off x="443198" y="3967608"/>
            <a:ext cx="2463776" cy="140368"/>
          </a:xfrm>
          <a:prstGeom prst="rect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065" y="6154058"/>
            <a:ext cx="2028156" cy="62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8225" y="856890"/>
            <a:ext cx="7154273" cy="514421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4"/>
          <p:cNvSpPr/>
          <p:nvPr/>
        </p:nvSpPr>
        <p:spPr>
          <a:xfrm>
            <a:off x="4343399" y="1532965"/>
            <a:ext cx="7018021" cy="280595"/>
          </a:xfrm>
          <a:prstGeom prst="rect">
            <a:avLst/>
          </a:prstGeom>
          <a:solidFill>
            <a:srgbClr val="548135">
              <a:alpha val="3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4"/>
          <p:cNvSpPr/>
          <p:nvPr/>
        </p:nvSpPr>
        <p:spPr>
          <a:xfrm>
            <a:off x="4343399" y="2101814"/>
            <a:ext cx="7018021" cy="280595"/>
          </a:xfrm>
          <a:prstGeom prst="rect">
            <a:avLst/>
          </a:prstGeom>
          <a:solidFill>
            <a:srgbClr val="548135">
              <a:alpha val="3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4"/>
          <p:cNvSpPr/>
          <p:nvPr/>
        </p:nvSpPr>
        <p:spPr>
          <a:xfrm>
            <a:off x="4343399" y="2712233"/>
            <a:ext cx="7018021" cy="280595"/>
          </a:xfrm>
          <a:prstGeom prst="rect">
            <a:avLst/>
          </a:prstGeom>
          <a:solidFill>
            <a:srgbClr val="8DA9DB">
              <a:alpha val="3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4"/>
          <p:cNvSpPr/>
          <p:nvPr/>
        </p:nvSpPr>
        <p:spPr>
          <a:xfrm>
            <a:off x="4343399" y="3281082"/>
            <a:ext cx="7018021" cy="280595"/>
          </a:xfrm>
          <a:prstGeom prst="rect">
            <a:avLst/>
          </a:prstGeom>
          <a:solidFill>
            <a:srgbClr val="7B7B7B">
              <a:alpha val="3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4"/>
          <p:cNvSpPr/>
          <p:nvPr/>
        </p:nvSpPr>
        <p:spPr>
          <a:xfrm>
            <a:off x="4343399" y="3888031"/>
            <a:ext cx="7018021" cy="280595"/>
          </a:xfrm>
          <a:prstGeom prst="rect">
            <a:avLst/>
          </a:prstGeom>
          <a:solidFill>
            <a:srgbClr val="C55A11">
              <a:alpha val="3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4"/>
          <p:cNvSpPr/>
          <p:nvPr/>
        </p:nvSpPr>
        <p:spPr>
          <a:xfrm>
            <a:off x="4343399" y="4456880"/>
            <a:ext cx="7018021" cy="280595"/>
          </a:xfrm>
          <a:prstGeom prst="rect">
            <a:avLst/>
          </a:prstGeom>
          <a:solidFill>
            <a:srgbClr val="C00000">
              <a:alpha val="3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4"/>
          <p:cNvSpPr/>
          <p:nvPr/>
        </p:nvSpPr>
        <p:spPr>
          <a:xfrm>
            <a:off x="4343399" y="5055591"/>
            <a:ext cx="7018021" cy="280595"/>
          </a:xfrm>
          <a:prstGeom prst="rect">
            <a:avLst/>
          </a:prstGeom>
          <a:solidFill>
            <a:srgbClr val="C00000">
              <a:alpha val="3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4"/>
          <p:cNvSpPr/>
          <p:nvPr/>
        </p:nvSpPr>
        <p:spPr>
          <a:xfrm>
            <a:off x="4343399" y="5649840"/>
            <a:ext cx="7018021" cy="280595"/>
          </a:xfrm>
          <a:prstGeom prst="rect">
            <a:avLst/>
          </a:prstGeom>
          <a:solidFill>
            <a:srgbClr val="C00000">
              <a:alpha val="3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24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5"/>
          <p:cNvSpPr/>
          <p:nvPr/>
        </p:nvSpPr>
        <p:spPr>
          <a:xfrm>
            <a:off x="11466286" y="6154058"/>
            <a:ext cx="566057" cy="566057"/>
          </a:xfrm>
          <a:prstGeom prst="ellipse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5"/>
          <p:cNvSpPr/>
          <p:nvPr/>
        </p:nvSpPr>
        <p:spPr>
          <a:xfrm>
            <a:off x="11466286" y="6154058"/>
            <a:ext cx="566057" cy="566057"/>
          </a:xfrm>
          <a:prstGeom prst="ellipse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5"/>
          <p:cNvSpPr txBox="1"/>
          <p:nvPr/>
        </p:nvSpPr>
        <p:spPr>
          <a:xfrm>
            <a:off x="9231085" y="62588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5"/>
          <p:cNvSpPr txBox="1"/>
          <p:nvPr/>
        </p:nvSpPr>
        <p:spPr>
          <a:xfrm>
            <a:off x="1248229" y="1845663"/>
            <a:ext cx="969554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EXPLORING EXPERIMENTAL RESULTS</a:t>
            </a:r>
            <a:endParaRPr/>
          </a:p>
        </p:txBody>
      </p:sp>
      <p:sp>
        <p:nvSpPr>
          <p:cNvPr id="301" name="Google Shape;301;p15"/>
          <p:cNvSpPr/>
          <p:nvPr/>
        </p:nvSpPr>
        <p:spPr>
          <a:xfrm>
            <a:off x="4666343" y="3702371"/>
            <a:ext cx="2859314" cy="155638"/>
          </a:xfrm>
          <a:prstGeom prst="roundRect">
            <a:avLst>
              <a:gd fmla="val 16667" name="adj"/>
            </a:avLst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657" y="5919605"/>
            <a:ext cx="2599764" cy="80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6"/>
          <p:cNvSpPr/>
          <p:nvPr/>
        </p:nvSpPr>
        <p:spPr>
          <a:xfrm>
            <a:off x="0" y="0"/>
            <a:ext cx="3338286" cy="6858000"/>
          </a:xfrm>
          <a:prstGeom prst="rect">
            <a:avLst/>
          </a:prstGeom>
          <a:solidFill>
            <a:srgbClr val="0E24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6"/>
          <p:cNvSpPr/>
          <p:nvPr/>
        </p:nvSpPr>
        <p:spPr>
          <a:xfrm>
            <a:off x="11466286" y="6154058"/>
            <a:ext cx="566057" cy="566057"/>
          </a:xfrm>
          <a:prstGeom prst="ellipse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6"/>
          <p:cNvSpPr txBox="1"/>
          <p:nvPr/>
        </p:nvSpPr>
        <p:spPr>
          <a:xfrm>
            <a:off x="9231085" y="62588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6"/>
          <p:cNvSpPr txBox="1"/>
          <p:nvPr/>
        </p:nvSpPr>
        <p:spPr>
          <a:xfrm>
            <a:off x="174173" y="2890390"/>
            <a:ext cx="297542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MODEL TRAINING</a:t>
            </a:r>
            <a:endParaRPr/>
          </a:p>
        </p:txBody>
      </p:sp>
      <p:sp>
        <p:nvSpPr>
          <p:cNvPr id="312" name="Google Shape;312;p16"/>
          <p:cNvSpPr/>
          <p:nvPr/>
        </p:nvSpPr>
        <p:spPr>
          <a:xfrm>
            <a:off x="443198" y="3967608"/>
            <a:ext cx="2463776" cy="140368"/>
          </a:xfrm>
          <a:prstGeom prst="rect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5979" y="1173746"/>
            <a:ext cx="6765762" cy="4510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065" y="6154058"/>
            <a:ext cx="2028156" cy="62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7"/>
          <p:cNvSpPr/>
          <p:nvPr/>
        </p:nvSpPr>
        <p:spPr>
          <a:xfrm>
            <a:off x="711200" y="754741"/>
            <a:ext cx="10769600" cy="1480457"/>
          </a:xfrm>
          <a:prstGeom prst="rect">
            <a:avLst/>
          </a:prstGeom>
          <a:solidFill>
            <a:srgbClr val="0E24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7"/>
          <p:cNvSpPr/>
          <p:nvPr/>
        </p:nvSpPr>
        <p:spPr>
          <a:xfrm>
            <a:off x="11466286" y="6154058"/>
            <a:ext cx="566057" cy="566057"/>
          </a:xfrm>
          <a:prstGeom prst="ellipse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7"/>
          <p:cNvSpPr txBox="1"/>
          <p:nvPr/>
        </p:nvSpPr>
        <p:spPr>
          <a:xfrm>
            <a:off x="9231085" y="62588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7"/>
          <p:cNvSpPr txBox="1"/>
          <p:nvPr/>
        </p:nvSpPr>
        <p:spPr>
          <a:xfrm>
            <a:off x="2756647" y="1202581"/>
            <a:ext cx="667870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TEST OUR MODEL</a:t>
            </a:r>
            <a:endParaRPr/>
          </a:p>
        </p:txBody>
      </p:sp>
      <p:sp>
        <p:nvSpPr>
          <p:cNvPr id="324" name="Google Shape;324;p17"/>
          <p:cNvSpPr/>
          <p:nvPr/>
        </p:nvSpPr>
        <p:spPr>
          <a:xfrm>
            <a:off x="711200" y="2357172"/>
            <a:ext cx="10769600" cy="99425"/>
          </a:xfrm>
          <a:prstGeom prst="rect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065" y="6154058"/>
            <a:ext cx="2028156" cy="62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772" y="6114685"/>
            <a:ext cx="2099790" cy="699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7"/>
          <p:cNvPicPr preferRelativeResize="0"/>
          <p:nvPr/>
        </p:nvPicPr>
        <p:blipFill rotWithShape="1">
          <a:blip r:embed="rId5">
            <a:alphaModFix/>
          </a:blip>
          <a:srcRect b="16668" l="888" r="0" t="7593"/>
          <a:stretch/>
        </p:blipFill>
        <p:spPr>
          <a:xfrm>
            <a:off x="2810729" y="2831065"/>
            <a:ext cx="6570542" cy="2824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8"/>
          <p:cNvSpPr/>
          <p:nvPr/>
        </p:nvSpPr>
        <p:spPr>
          <a:xfrm>
            <a:off x="711200" y="754741"/>
            <a:ext cx="10769600" cy="1480457"/>
          </a:xfrm>
          <a:prstGeom prst="rect">
            <a:avLst/>
          </a:prstGeom>
          <a:solidFill>
            <a:srgbClr val="0E24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8"/>
          <p:cNvSpPr/>
          <p:nvPr/>
        </p:nvSpPr>
        <p:spPr>
          <a:xfrm>
            <a:off x="11466286" y="6154058"/>
            <a:ext cx="566057" cy="566057"/>
          </a:xfrm>
          <a:prstGeom prst="ellipse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8"/>
          <p:cNvSpPr txBox="1"/>
          <p:nvPr/>
        </p:nvSpPr>
        <p:spPr>
          <a:xfrm>
            <a:off x="9231085" y="62588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8"/>
          <p:cNvSpPr txBox="1"/>
          <p:nvPr/>
        </p:nvSpPr>
        <p:spPr>
          <a:xfrm>
            <a:off x="2756647" y="1202581"/>
            <a:ext cx="667870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TEST OUR MODEL</a:t>
            </a:r>
            <a:endParaRPr/>
          </a:p>
        </p:txBody>
      </p:sp>
      <p:sp>
        <p:nvSpPr>
          <p:cNvPr id="337" name="Google Shape;337;p18"/>
          <p:cNvSpPr/>
          <p:nvPr/>
        </p:nvSpPr>
        <p:spPr>
          <a:xfrm>
            <a:off x="711200" y="2357172"/>
            <a:ext cx="10769600" cy="99425"/>
          </a:xfrm>
          <a:prstGeom prst="rect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7409" y="3252877"/>
            <a:ext cx="3455931" cy="229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313" y="3252877"/>
            <a:ext cx="3455931" cy="229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73991" y="2989933"/>
            <a:ext cx="4103418" cy="2735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065" y="6154058"/>
            <a:ext cx="2028156" cy="62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3772" y="6114685"/>
            <a:ext cx="2099790" cy="699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9"/>
          <p:cNvSpPr/>
          <p:nvPr/>
        </p:nvSpPr>
        <p:spPr>
          <a:xfrm>
            <a:off x="0" y="0"/>
            <a:ext cx="3338286" cy="6858000"/>
          </a:xfrm>
          <a:prstGeom prst="rect">
            <a:avLst/>
          </a:prstGeom>
          <a:solidFill>
            <a:srgbClr val="0E24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9"/>
          <p:cNvSpPr/>
          <p:nvPr/>
        </p:nvSpPr>
        <p:spPr>
          <a:xfrm>
            <a:off x="11466286" y="6154058"/>
            <a:ext cx="566057" cy="566057"/>
          </a:xfrm>
          <a:prstGeom prst="ellipse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9"/>
          <p:cNvSpPr txBox="1"/>
          <p:nvPr/>
        </p:nvSpPr>
        <p:spPr>
          <a:xfrm>
            <a:off x="9231085" y="62588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9"/>
          <p:cNvSpPr txBox="1"/>
          <p:nvPr/>
        </p:nvSpPr>
        <p:spPr>
          <a:xfrm>
            <a:off x="0" y="3240012"/>
            <a:ext cx="332377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COMPARISON</a:t>
            </a:r>
            <a:endParaRPr/>
          </a:p>
        </p:txBody>
      </p:sp>
      <p:sp>
        <p:nvSpPr>
          <p:cNvPr id="352" name="Google Shape;352;p19"/>
          <p:cNvSpPr/>
          <p:nvPr/>
        </p:nvSpPr>
        <p:spPr>
          <a:xfrm>
            <a:off x="443198" y="3967608"/>
            <a:ext cx="2463776" cy="140368"/>
          </a:xfrm>
          <a:prstGeom prst="rect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3" name="Google Shape;35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2190" y="1822686"/>
            <a:ext cx="7756612" cy="321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065" y="6154058"/>
            <a:ext cx="2028156" cy="624502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9"/>
          <p:cNvSpPr txBox="1"/>
          <p:nvPr/>
        </p:nvSpPr>
        <p:spPr>
          <a:xfrm>
            <a:off x="4822496" y="5093099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strike="noStrike">
                <a:solidFill>
                  <a:srgbClr val="000000"/>
                </a:solidFill>
                <a:latin typeface="Lustria"/>
                <a:ea typeface="Lustria"/>
                <a:cs typeface="Lustria"/>
                <a:sym typeface="Lustria"/>
              </a:rPr>
              <a:t>Comparison of AUC</a:t>
            </a:r>
            <a:endParaRPr sz="2400">
              <a:solidFill>
                <a:srgbClr val="000000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0" y="0"/>
            <a:ext cx="3338286" cy="6858000"/>
          </a:xfrm>
          <a:prstGeom prst="rect">
            <a:avLst/>
          </a:prstGeom>
          <a:solidFill>
            <a:srgbClr val="0E24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11466286" y="6154058"/>
            <a:ext cx="566057" cy="566057"/>
          </a:xfrm>
          <a:prstGeom prst="ellipse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9231085" y="62588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fld id="{00000000-1234-1234-1234-123412341234}" type="slidenum"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174173" y="2890390"/>
            <a:ext cx="297542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PROBLEM STATEMENT</a:t>
            </a:r>
            <a:endParaRPr/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4702" y="1367064"/>
            <a:ext cx="6873117" cy="41238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/>
          <p:nvPr/>
        </p:nvSpPr>
        <p:spPr>
          <a:xfrm>
            <a:off x="443198" y="3967608"/>
            <a:ext cx="2463776" cy="140368"/>
          </a:xfrm>
          <a:prstGeom prst="rect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065" y="6154058"/>
            <a:ext cx="2028156" cy="62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24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0"/>
          <p:cNvSpPr/>
          <p:nvPr/>
        </p:nvSpPr>
        <p:spPr>
          <a:xfrm>
            <a:off x="11466286" y="6154058"/>
            <a:ext cx="566057" cy="566057"/>
          </a:xfrm>
          <a:prstGeom prst="ellipse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0"/>
          <p:cNvSpPr/>
          <p:nvPr/>
        </p:nvSpPr>
        <p:spPr>
          <a:xfrm>
            <a:off x="11466286" y="6154058"/>
            <a:ext cx="566057" cy="566057"/>
          </a:xfrm>
          <a:prstGeom prst="ellipse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20"/>
          <p:cNvSpPr txBox="1"/>
          <p:nvPr/>
        </p:nvSpPr>
        <p:spPr>
          <a:xfrm>
            <a:off x="9231085" y="62588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0"/>
          <p:cNvSpPr txBox="1"/>
          <p:nvPr/>
        </p:nvSpPr>
        <p:spPr>
          <a:xfrm>
            <a:off x="1248229" y="2484290"/>
            <a:ext cx="969554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CONCLUSION</a:t>
            </a:r>
            <a:endParaRPr/>
          </a:p>
        </p:txBody>
      </p:sp>
      <p:sp>
        <p:nvSpPr>
          <p:cNvPr id="365" name="Google Shape;365;p20"/>
          <p:cNvSpPr/>
          <p:nvPr/>
        </p:nvSpPr>
        <p:spPr>
          <a:xfrm>
            <a:off x="4666343" y="3702371"/>
            <a:ext cx="2859314" cy="155638"/>
          </a:xfrm>
          <a:prstGeom prst="roundRect">
            <a:avLst>
              <a:gd fmla="val 16667" name="adj"/>
            </a:avLst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657" y="5919605"/>
            <a:ext cx="2599764" cy="80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1"/>
          <p:cNvSpPr/>
          <p:nvPr/>
        </p:nvSpPr>
        <p:spPr>
          <a:xfrm>
            <a:off x="11466286" y="6154058"/>
            <a:ext cx="566057" cy="566057"/>
          </a:xfrm>
          <a:prstGeom prst="ellipse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1"/>
          <p:cNvSpPr txBox="1"/>
          <p:nvPr/>
        </p:nvSpPr>
        <p:spPr>
          <a:xfrm>
            <a:off x="9231085" y="62588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E24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1"/>
          <p:cNvSpPr/>
          <p:nvPr/>
        </p:nvSpPr>
        <p:spPr>
          <a:xfrm>
            <a:off x="3802743" y="1106714"/>
            <a:ext cx="7445832" cy="464457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1"/>
          <p:cNvSpPr txBox="1"/>
          <p:nvPr/>
        </p:nvSpPr>
        <p:spPr>
          <a:xfrm>
            <a:off x="181431" y="3136611"/>
            <a:ext cx="345439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CONCLUSION</a:t>
            </a:r>
            <a:endParaRPr/>
          </a:p>
        </p:txBody>
      </p:sp>
      <p:sp>
        <p:nvSpPr>
          <p:cNvPr id="376" name="Google Shape;376;p21"/>
          <p:cNvSpPr txBox="1"/>
          <p:nvPr/>
        </p:nvSpPr>
        <p:spPr>
          <a:xfrm>
            <a:off x="4223655" y="2483354"/>
            <a:ext cx="6879775" cy="2352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002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model is based on the spatiotemporal auto-encoder.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002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model does not only detect anomalies but also can localize them in the spatial reference.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002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Despite the low available computational resources, our model achieved good results.</a:t>
            </a:r>
            <a:endParaRPr/>
          </a:p>
        </p:txBody>
      </p:sp>
      <p:sp>
        <p:nvSpPr>
          <p:cNvPr id="377" name="Google Shape;377;p21"/>
          <p:cNvSpPr/>
          <p:nvPr/>
        </p:nvSpPr>
        <p:spPr>
          <a:xfrm>
            <a:off x="261254" y="3721386"/>
            <a:ext cx="3309259" cy="153898"/>
          </a:xfrm>
          <a:prstGeom prst="rect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065" y="6154058"/>
            <a:ext cx="2028156" cy="62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2"/>
          <p:cNvSpPr/>
          <p:nvPr/>
        </p:nvSpPr>
        <p:spPr>
          <a:xfrm>
            <a:off x="11466286" y="6154058"/>
            <a:ext cx="566057" cy="566057"/>
          </a:xfrm>
          <a:prstGeom prst="ellipse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2"/>
          <p:cNvSpPr txBox="1"/>
          <p:nvPr/>
        </p:nvSpPr>
        <p:spPr>
          <a:xfrm>
            <a:off x="9231085" y="62588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E24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2"/>
          <p:cNvSpPr/>
          <p:nvPr/>
        </p:nvSpPr>
        <p:spPr>
          <a:xfrm>
            <a:off x="3802743" y="1106714"/>
            <a:ext cx="7445832" cy="464457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2"/>
          <p:cNvSpPr txBox="1"/>
          <p:nvPr/>
        </p:nvSpPr>
        <p:spPr>
          <a:xfrm>
            <a:off x="181431" y="3136611"/>
            <a:ext cx="345439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PERSPECTIVES</a:t>
            </a:r>
            <a:endParaRPr/>
          </a:p>
        </p:txBody>
      </p:sp>
      <p:sp>
        <p:nvSpPr>
          <p:cNvPr id="389" name="Google Shape;389;p22"/>
          <p:cNvSpPr txBox="1"/>
          <p:nvPr/>
        </p:nvSpPr>
        <p:spPr>
          <a:xfrm>
            <a:off x="4281926" y="2252522"/>
            <a:ext cx="6879775" cy="1891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002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Minimize the prediction serving latency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002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Enhance quality of results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002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active learning technique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002C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Real-time anomaly detection</a:t>
            </a:r>
            <a:endParaRPr/>
          </a:p>
        </p:txBody>
      </p:sp>
      <p:sp>
        <p:nvSpPr>
          <p:cNvPr id="390" name="Google Shape;390;p22"/>
          <p:cNvSpPr/>
          <p:nvPr/>
        </p:nvSpPr>
        <p:spPr>
          <a:xfrm>
            <a:off x="261254" y="3721386"/>
            <a:ext cx="3309259" cy="153898"/>
          </a:xfrm>
          <a:prstGeom prst="rect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065" y="6154058"/>
            <a:ext cx="2028156" cy="62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24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3"/>
          <p:cNvSpPr/>
          <p:nvPr/>
        </p:nvSpPr>
        <p:spPr>
          <a:xfrm>
            <a:off x="11466286" y="6154058"/>
            <a:ext cx="566057" cy="566057"/>
          </a:xfrm>
          <a:prstGeom prst="ellipse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3"/>
          <p:cNvSpPr/>
          <p:nvPr/>
        </p:nvSpPr>
        <p:spPr>
          <a:xfrm>
            <a:off x="11466286" y="6154058"/>
            <a:ext cx="566057" cy="566057"/>
          </a:xfrm>
          <a:prstGeom prst="ellipse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3"/>
          <p:cNvSpPr txBox="1"/>
          <p:nvPr/>
        </p:nvSpPr>
        <p:spPr>
          <a:xfrm>
            <a:off x="9231085" y="62588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3"/>
          <p:cNvSpPr txBox="1"/>
          <p:nvPr/>
        </p:nvSpPr>
        <p:spPr>
          <a:xfrm>
            <a:off x="3193143" y="2397204"/>
            <a:ext cx="580571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THANK YOU</a:t>
            </a:r>
            <a:endParaRPr/>
          </a:p>
        </p:txBody>
      </p:sp>
      <p:sp>
        <p:nvSpPr>
          <p:cNvPr id="401" name="Google Shape;401;p23"/>
          <p:cNvSpPr/>
          <p:nvPr/>
        </p:nvSpPr>
        <p:spPr>
          <a:xfrm>
            <a:off x="4666343" y="3702371"/>
            <a:ext cx="2859314" cy="155638"/>
          </a:xfrm>
          <a:prstGeom prst="roundRect">
            <a:avLst>
              <a:gd fmla="val 16667" name="adj"/>
            </a:avLst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Google Shape;40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657" y="5919605"/>
            <a:ext cx="2599764" cy="80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772" y="6114685"/>
            <a:ext cx="2099790" cy="69992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/>
          <p:nvPr/>
        </p:nvSpPr>
        <p:spPr>
          <a:xfrm rot="10800000">
            <a:off x="10131566" y="0"/>
            <a:ext cx="2060433" cy="2066636"/>
          </a:xfrm>
          <a:prstGeom prst="corner">
            <a:avLst>
              <a:gd fmla="val 41515" name="adj1"/>
              <a:gd fmla="val 44779" name="adj2"/>
            </a:avLst>
          </a:prstGeom>
          <a:solidFill>
            <a:srgbClr val="0E24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11466286" y="6154058"/>
            <a:ext cx="566057" cy="566057"/>
          </a:xfrm>
          <a:prstGeom prst="ellipse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9231085" y="62588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fld id="{00000000-1234-1234-1234-123412341234}" type="slidenum"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362025" y="1152875"/>
            <a:ext cx="284646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DATASETS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USED</a:t>
            </a:r>
            <a:endParaRPr/>
          </a:p>
        </p:txBody>
      </p:sp>
      <p:sp>
        <p:nvSpPr>
          <p:cNvPr id="118" name="Google Shape;118;p3"/>
          <p:cNvSpPr txBox="1"/>
          <p:nvPr/>
        </p:nvSpPr>
        <p:spPr>
          <a:xfrm>
            <a:off x="712030" y="729395"/>
            <a:ext cx="727082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ANOMALY DETECTION IN VIDEOS</a:t>
            </a:r>
            <a:endParaRPr/>
          </a:p>
        </p:txBody>
      </p:sp>
      <p:sp>
        <p:nvSpPr>
          <p:cNvPr id="119" name="Google Shape;119;p3"/>
          <p:cNvSpPr/>
          <p:nvPr/>
        </p:nvSpPr>
        <p:spPr>
          <a:xfrm>
            <a:off x="776386" y="1350855"/>
            <a:ext cx="2859314" cy="112638"/>
          </a:xfrm>
          <a:prstGeom prst="roundRect">
            <a:avLst>
              <a:gd fmla="val 16667" name="adj"/>
            </a:avLst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 b="8030" l="2447" r="0" t="7060"/>
          <a:stretch/>
        </p:blipFill>
        <p:spPr>
          <a:xfrm>
            <a:off x="2208155" y="1772781"/>
            <a:ext cx="7775689" cy="4207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24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11466286" y="6154058"/>
            <a:ext cx="566057" cy="566057"/>
          </a:xfrm>
          <a:prstGeom prst="ellipse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11466286" y="6154058"/>
            <a:ext cx="566057" cy="566057"/>
          </a:xfrm>
          <a:prstGeom prst="ellipse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9231085" y="62588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fld id="{00000000-1234-1234-1234-123412341234}" type="slidenum"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1248229" y="2600405"/>
            <a:ext cx="969554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PROBLEM MODELING </a:t>
            </a:r>
            <a:endParaRPr/>
          </a:p>
        </p:txBody>
      </p:sp>
      <p:sp>
        <p:nvSpPr>
          <p:cNvPr id="130" name="Google Shape;130;p4"/>
          <p:cNvSpPr/>
          <p:nvPr/>
        </p:nvSpPr>
        <p:spPr>
          <a:xfrm>
            <a:off x="4666343" y="3702371"/>
            <a:ext cx="2859314" cy="155638"/>
          </a:xfrm>
          <a:prstGeom prst="roundRect">
            <a:avLst>
              <a:gd fmla="val 16667" name="adj"/>
            </a:avLst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657" y="5919605"/>
            <a:ext cx="2599764" cy="80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/>
          <p:nvPr/>
        </p:nvSpPr>
        <p:spPr>
          <a:xfrm>
            <a:off x="711200" y="754741"/>
            <a:ext cx="10769600" cy="1480457"/>
          </a:xfrm>
          <a:prstGeom prst="rect">
            <a:avLst/>
          </a:prstGeom>
          <a:solidFill>
            <a:srgbClr val="0E24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/>
          <p:nvPr/>
        </p:nvSpPr>
        <p:spPr>
          <a:xfrm>
            <a:off x="11466286" y="6154058"/>
            <a:ext cx="566057" cy="566057"/>
          </a:xfrm>
          <a:prstGeom prst="ellipse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9231085" y="62588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3185054" y="1202581"/>
            <a:ext cx="582189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PYTHON PACKAGES</a:t>
            </a:r>
            <a:endParaRPr/>
          </a:p>
        </p:txBody>
      </p:sp>
      <p:pic>
        <p:nvPicPr>
          <p:cNvPr id="141" name="Google Shape;14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8065" y="3388785"/>
            <a:ext cx="1964127" cy="196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0174" y="3457728"/>
            <a:ext cx="1693675" cy="2086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79228" y="4048338"/>
            <a:ext cx="3770086" cy="90482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/>
          <p:nvPr/>
        </p:nvSpPr>
        <p:spPr>
          <a:xfrm>
            <a:off x="711200" y="2357172"/>
            <a:ext cx="10769600" cy="99425"/>
          </a:xfrm>
          <a:prstGeom prst="rect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065" y="6154058"/>
            <a:ext cx="2028156" cy="62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3772" y="6114685"/>
            <a:ext cx="2099790" cy="6999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dd NumPy logo - Gilbarbara/Logos" id="147" name="Google Shape;147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1796" y="3239327"/>
            <a:ext cx="2293258" cy="2293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"/>
          <p:cNvSpPr/>
          <p:nvPr/>
        </p:nvSpPr>
        <p:spPr>
          <a:xfrm>
            <a:off x="0" y="1"/>
            <a:ext cx="3570514" cy="6858000"/>
          </a:xfrm>
          <a:prstGeom prst="rect">
            <a:avLst/>
          </a:prstGeom>
          <a:solidFill>
            <a:srgbClr val="0E24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11466286" y="6154058"/>
            <a:ext cx="566057" cy="566057"/>
          </a:xfrm>
          <a:prstGeom prst="ellipse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 txBox="1"/>
          <p:nvPr/>
        </p:nvSpPr>
        <p:spPr>
          <a:xfrm>
            <a:off x="9231085" y="62588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 txBox="1"/>
          <p:nvPr/>
        </p:nvSpPr>
        <p:spPr>
          <a:xfrm>
            <a:off x="362025" y="1152875"/>
            <a:ext cx="284646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DATASETS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USED</a:t>
            </a:r>
            <a:endParaRPr/>
          </a:p>
        </p:txBody>
      </p:sp>
      <p:sp>
        <p:nvSpPr>
          <p:cNvPr id="157" name="Google Shape;157;p6"/>
          <p:cNvSpPr txBox="1"/>
          <p:nvPr/>
        </p:nvSpPr>
        <p:spPr>
          <a:xfrm>
            <a:off x="5232400" y="860488"/>
            <a:ext cx="513805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UCSD pedestrian Dataset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6"/>
          <p:cNvSpPr/>
          <p:nvPr/>
        </p:nvSpPr>
        <p:spPr>
          <a:xfrm>
            <a:off x="6371771" y="1629078"/>
            <a:ext cx="2859314" cy="112638"/>
          </a:xfrm>
          <a:prstGeom prst="roundRect">
            <a:avLst>
              <a:gd fmla="val 16667" name="adj"/>
            </a:avLst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2330" y="2419439"/>
            <a:ext cx="2440139" cy="161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7146" y="2416660"/>
            <a:ext cx="2440139" cy="161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41962" y="2419439"/>
            <a:ext cx="2440139" cy="161992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6"/>
          <p:cNvSpPr txBox="1"/>
          <p:nvPr/>
        </p:nvSpPr>
        <p:spPr>
          <a:xfrm>
            <a:off x="4238171" y="4354286"/>
            <a:ext cx="7489372" cy="14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002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stationary video camera with a resolution of 238 X 158 pixels.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002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Recorded at a frame rate of 26 frames per second.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002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Ped 1 dataset includes 34 train and 36 test video samples.</a:t>
            </a:r>
            <a:endParaRPr/>
          </a:p>
        </p:txBody>
      </p:sp>
      <p:sp>
        <p:nvSpPr>
          <p:cNvPr id="163" name="Google Shape;163;p6"/>
          <p:cNvSpPr txBox="1"/>
          <p:nvPr/>
        </p:nvSpPr>
        <p:spPr>
          <a:xfrm>
            <a:off x="130630" y="2866603"/>
            <a:ext cx="3385344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UCSD pedestrian Dataset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ShanghaiTech dataset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CUHK Avenue dataset</a:t>
            </a:r>
            <a:endParaRPr/>
          </a:p>
        </p:txBody>
      </p:sp>
      <p:pic>
        <p:nvPicPr>
          <p:cNvPr id="164" name="Google Shape;16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065" y="6154058"/>
            <a:ext cx="2028156" cy="62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9182" y="2416660"/>
            <a:ext cx="2429886" cy="161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3998" y="2416661"/>
            <a:ext cx="2440139" cy="162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30732" y="2416660"/>
            <a:ext cx="2461759" cy="1641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7"/>
          <p:cNvSpPr/>
          <p:nvPr/>
        </p:nvSpPr>
        <p:spPr>
          <a:xfrm>
            <a:off x="0" y="1"/>
            <a:ext cx="3570514" cy="6858000"/>
          </a:xfrm>
          <a:prstGeom prst="rect">
            <a:avLst/>
          </a:prstGeom>
          <a:solidFill>
            <a:srgbClr val="0E24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1466286" y="6154058"/>
            <a:ext cx="566057" cy="566057"/>
          </a:xfrm>
          <a:prstGeom prst="ellipse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7"/>
          <p:cNvSpPr txBox="1"/>
          <p:nvPr/>
        </p:nvSpPr>
        <p:spPr>
          <a:xfrm>
            <a:off x="9231085" y="62588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7"/>
          <p:cNvSpPr txBox="1"/>
          <p:nvPr/>
        </p:nvSpPr>
        <p:spPr>
          <a:xfrm>
            <a:off x="362025" y="1152875"/>
            <a:ext cx="284646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DATASETS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USED</a:t>
            </a:r>
            <a:endParaRPr/>
          </a:p>
        </p:txBody>
      </p:sp>
      <p:sp>
        <p:nvSpPr>
          <p:cNvPr id="177" name="Google Shape;177;p7"/>
          <p:cNvSpPr txBox="1"/>
          <p:nvPr/>
        </p:nvSpPr>
        <p:spPr>
          <a:xfrm>
            <a:off x="5232400" y="860488"/>
            <a:ext cx="513805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UCSD pedestrian Dataset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/>
          <p:nvPr/>
        </p:nvSpPr>
        <p:spPr>
          <a:xfrm>
            <a:off x="6371771" y="1629078"/>
            <a:ext cx="2859314" cy="112638"/>
          </a:xfrm>
          <a:prstGeom prst="roundRect">
            <a:avLst>
              <a:gd fmla="val 16667" name="adj"/>
            </a:avLst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7"/>
          <p:cNvSpPr txBox="1"/>
          <p:nvPr/>
        </p:nvSpPr>
        <p:spPr>
          <a:xfrm>
            <a:off x="4238171" y="4354286"/>
            <a:ext cx="7489372" cy="14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002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stationary video camera with a resolution of 238 X 158 pixels.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002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Recorded at a frame rate of 26 frames per second.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002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Ped 2 dataset contains 16 train and 12 test video samples.</a:t>
            </a:r>
            <a:endParaRPr/>
          </a:p>
        </p:txBody>
      </p:sp>
      <p:sp>
        <p:nvSpPr>
          <p:cNvPr id="180" name="Google Shape;180;p7"/>
          <p:cNvSpPr txBox="1"/>
          <p:nvPr/>
        </p:nvSpPr>
        <p:spPr>
          <a:xfrm>
            <a:off x="130630" y="2866603"/>
            <a:ext cx="3385344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UCSD pedestrian Dataset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ShanghaiTech dataset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CUHK Avenue dataset</a:t>
            </a:r>
            <a:endParaRPr/>
          </a:p>
        </p:txBody>
      </p:sp>
      <p:pic>
        <p:nvPicPr>
          <p:cNvPr id="181" name="Google Shape;18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065" y="6154058"/>
            <a:ext cx="2028156" cy="62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2330" y="2416658"/>
            <a:ext cx="2440139" cy="1619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7146" y="2416658"/>
            <a:ext cx="2440139" cy="1619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41962" y="2416659"/>
            <a:ext cx="2440139" cy="161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8"/>
          <p:cNvSpPr/>
          <p:nvPr/>
        </p:nvSpPr>
        <p:spPr>
          <a:xfrm>
            <a:off x="0" y="1"/>
            <a:ext cx="3570514" cy="6858000"/>
          </a:xfrm>
          <a:prstGeom prst="rect">
            <a:avLst/>
          </a:prstGeom>
          <a:solidFill>
            <a:srgbClr val="0E24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8"/>
          <p:cNvSpPr/>
          <p:nvPr/>
        </p:nvSpPr>
        <p:spPr>
          <a:xfrm>
            <a:off x="11466286" y="6154058"/>
            <a:ext cx="566057" cy="566057"/>
          </a:xfrm>
          <a:prstGeom prst="ellipse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8"/>
          <p:cNvSpPr txBox="1"/>
          <p:nvPr/>
        </p:nvSpPr>
        <p:spPr>
          <a:xfrm>
            <a:off x="9231085" y="62588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362025" y="1152875"/>
            <a:ext cx="284646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DATASETS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USED</a:t>
            </a:r>
            <a:endParaRPr/>
          </a:p>
        </p:txBody>
      </p:sp>
      <p:sp>
        <p:nvSpPr>
          <p:cNvPr id="194" name="Google Shape;194;p8"/>
          <p:cNvSpPr txBox="1"/>
          <p:nvPr/>
        </p:nvSpPr>
        <p:spPr>
          <a:xfrm>
            <a:off x="5232400" y="860488"/>
            <a:ext cx="513805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ShanghaiTech dataset</a:t>
            </a:r>
            <a:endParaRPr/>
          </a:p>
        </p:txBody>
      </p:sp>
      <p:sp>
        <p:nvSpPr>
          <p:cNvPr id="195" name="Google Shape;195;p8"/>
          <p:cNvSpPr/>
          <p:nvPr/>
        </p:nvSpPr>
        <p:spPr>
          <a:xfrm>
            <a:off x="6371771" y="1629078"/>
            <a:ext cx="2859314" cy="112638"/>
          </a:xfrm>
          <a:prstGeom prst="roundRect">
            <a:avLst>
              <a:gd fmla="val 16667" name="adj"/>
            </a:avLst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4012330" y="4354286"/>
            <a:ext cx="7869771" cy="14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002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includes footage from 13 various cameras located throughout the ShanghaiTech University campus.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002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contains about 270, 000 training frames and 130 anomalous events.</a:t>
            </a:r>
            <a:endParaRPr/>
          </a:p>
        </p:txBody>
      </p:sp>
      <p:sp>
        <p:nvSpPr>
          <p:cNvPr id="197" name="Google Shape;197;p8"/>
          <p:cNvSpPr txBox="1"/>
          <p:nvPr/>
        </p:nvSpPr>
        <p:spPr>
          <a:xfrm>
            <a:off x="130630" y="2866603"/>
            <a:ext cx="3385344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UCSD pedestrian Dataset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ShanghaiTech dataset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CUHK Avenue dataset</a:t>
            </a:r>
            <a:endParaRPr/>
          </a:p>
        </p:txBody>
      </p:sp>
      <p:pic>
        <p:nvPicPr>
          <p:cNvPr id="198" name="Google Shape;198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065" y="6154058"/>
            <a:ext cx="2028156" cy="62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9645" y="2416658"/>
            <a:ext cx="2422456" cy="158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7146" y="2416659"/>
            <a:ext cx="2438292" cy="1587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14177" y="2448976"/>
            <a:ext cx="2438292" cy="1587608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9"/>
          <p:cNvSpPr/>
          <p:nvPr/>
        </p:nvSpPr>
        <p:spPr>
          <a:xfrm>
            <a:off x="0" y="1"/>
            <a:ext cx="3570514" cy="6858000"/>
          </a:xfrm>
          <a:prstGeom prst="rect">
            <a:avLst/>
          </a:prstGeom>
          <a:solidFill>
            <a:srgbClr val="0E24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9"/>
          <p:cNvSpPr/>
          <p:nvPr/>
        </p:nvSpPr>
        <p:spPr>
          <a:xfrm>
            <a:off x="11466286" y="6154058"/>
            <a:ext cx="566057" cy="566057"/>
          </a:xfrm>
          <a:prstGeom prst="ellipse">
            <a:avLst/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9"/>
          <p:cNvSpPr txBox="1"/>
          <p:nvPr/>
        </p:nvSpPr>
        <p:spPr>
          <a:xfrm>
            <a:off x="9231085" y="62588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9"/>
          <p:cNvSpPr txBox="1"/>
          <p:nvPr/>
        </p:nvSpPr>
        <p:spPr>
          <a:xfrm>
            <a:off x="362025" y="1152875"/>
            <a:ext cx="284646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DATASETS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USED</a:t>
            </a:r>
            <a:endParaRPr/>
          </a:p>
        </p:txBody>
      </p:sp>
      <p:sp>
        <p:nvSpPr>
          <p:cNvPr id="211" name="Google Shape;211;p9"/>
          <p:cNvSpPr txBox="1"/>
          <p:nvPr/>
        </p:nvSpPr>
        <p:spPr>
          <a:xfrm>
            <a:off x="5232400" y="860488"/>
            <a:ext cx="513805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CUHK Avenue dataset</a:t>
            </a:r>
            <a:endParaRPr/>
          </a:p>
        </p:txBody>
      </p:sp>
      <p:sp>
        <p:nvSpPr>
          <p:cNvPr id="212" name="Google Shape;212;p9"/>
          <p:cNvSpPr/>
          <p:nvPr/>
        </p:nvSpPr>
        <p:spPr>
          <a:xfrm>
            <a:off x="6371771" y="1629078"/>
            <a:ext cx="2859314" cy="112638"/>
          </a:xfrm>
          <a:prstGeom prst="roundRect">
            <a:avLst>
              <a:gd fmla="val 16667" name="adj"/>
            </a:avLst>
          </a:prstGeom>
          <a:solidFill>
            <a:srgbClr val="930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9"/>
          <p:cNvSpPr txBox="1"/>
          <p:nvPr/>
        </p:nvSpPr>
        <p:spPr>
          <a:xfrm>
            <a:off x="3934022" y="4364350"/>
            <a:ext cx="8098321" cy="14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002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 by filming street activities at the Chinese University of Hong Kong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002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stationary camera with a resolution of 640 X 360 pixels.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002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Contains 16 train video examples and 21 test video samples.</a:t>
            </a:r>
            <a:endParaRPr/>
          </a:p>
        </p:txBody>
      </p:sp>
      <p:sp>
        <p:nvSpPr>
          <p:cNvPr id="214" name="Google Shape;214;p9"/>
          <p:cNvSpPr txBox="1"/>
          <p:nvPr/>
        </p:nvSpPr>
        <p:spPr>
          <a:xfrm>
            <a:off x="130630" y="2866603"/>
            <a:ext cx="3385344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UCSD pedestrian Dataset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ShanghaiTech dataset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CUHK Avenue dataset</a:t>
            </a:r>
            <a:endParaRPr/>
          </a:p>
        </p:txBody>
      </p:sp>
      <p:pic>
        <p:nvPicPr>
          <p:cNvPr id="215" name="Google Shape;215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065" y="6154058"/>
            <a:ext cx="2028156" cy="62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2021-11-01T21:20:05Z</dcterms:created>
  <dc:creator>Hassen M'nejja</dc:creator>
</cp:coreProperties>
</file>